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93FC4-F681-446F-B94D-4B58C71E77B9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B6B3-BD40-4E80-A0B0-CDCCF84A8B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469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93FC4-F681-446F-B94D-4B58C71E77B9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B6B3-BD40-4E80-A0B0-CDCCF84A8B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331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93FC4-F681-446F-B94D-4B58C71E77B9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B6B3-BD40-4E80-A0B0-CDCCF84A8B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52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93FC4-F681-446F-B94D-4B58C71E77B9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B6B3-BD40-4E80-A0B0-CDCCF84A8B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817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93FC4-F681-446F-B94D-4B58C71E77B9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B6B3-BD40-4E80-A0B0-CDCCF84A8B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229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93FC4-F681-446F-B94D-4B58C71E77B9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B6B3-BD40-4E80-A0B0-CDCCF84A8B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439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93FC4-F681-446F-B94D-4B58C71E77B9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B6B3-BD40-4E80-A0B0-CDCCF84A8B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22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93FC4-F681-446F-B94D-4B58C71E77B9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B6B3-BD40-4E80-A0B0-CDCCF84A8B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10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93FC4-F681-446F-B94D-4B58C71E77B9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B6B3-BD40-4E80-A0B0-CDCCF84A8B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75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93FC4-F681-446F-B94D-4B58C71E77B9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B6B3-BD40-4E80-A0B0-CDCCF84A8B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93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93FC4-F681-446F-B94D-4B58C71E77B9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B6B3-BD40-4E80-A0B0-CDCCF84A8B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268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93FC4-F681-446F-B94D-4B58C71E77B9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3B6B3-BD40-4E80-A0B0-CDCCF84A8B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831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hinacities.com/Upload/2012/7/11/201207110657738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../media/image17.jpeg"/><Relationship Id="rId3" Type="http://schemas.openxmlformats.org/officeDocument/2006/relationships/image" Target="../media/image11.jpeg"/><Relationship Id="rId7" Type="http://schemas.openxmlformats.org/officeDocument/2006/relationships/hyperlink" Target="http://www.google.co.uk/imgres?um=1&amp;hl=en&amp;newwindow=1&amp;sa=X&amp;sout=0&amp;biw=1292&amp;bih=658&amp;tbm=isch&amp;tbnid=5mZeY6DoO8giJM:&amp;imgrefurl=http://www.fishbowlinventory.com/articles/supply-chain-management/how-to-improve-customer-service-with-supply-chain-management&amp;docid=o-0yoxMsb-_sjM&amp;imgurl=http://www.fishbowlinventory.com/images/Happy-customer.jpg&amp;w=323&amp;h=220&amp;ei=hQ1cUNPcKMeQiQftgYHoBg&amp;zoom=1&amp;iact=hc&amp;vpx=660&amp;vpy=186&amp;dur=662&amp;hovh=176&amp;hovw=258&amp;tx=180&amp;ty=61&amp;sig=106693641210119782042&amp;page=2&amp;tbnh=144&amp;tbnw=200&amp;start=21&amp;ndsp=23&amp;ved=1t:429,r:14,s:21,i:239" TargetMode="External"/><Relationship Id="rId12" Type="http://schemas.openxmlformats.org/officeDocument/2006/relationships/hyperlink" Target="http://www.google.co.uk/imgres?um=1&amp;hl=en&amp;newwindow=1&amp;sout=0&amp;biw=1292&amp;bih=658&amp;tbm=isch&amp;tbnid=lv1q2mnT8d9lKM:&amp;imgrefurl=http://www.agendani.com/time-for-change-edwin-poots-interview&amp;docid=ChhvScZqzHxuRM&amp;imgurl=http://www.agendani.com/wp-content/uploads/edwinpootshospitalvisit.png&amp;w=350&amp;h=350&amp;ei=ZRhcUOzCGqSXiQeWjoGQAw&amp;zoom=1&amp;iact=hc&amp;vpx=401&amp;vpy=185&amp;dur=942&amp;hovh=225&amp;hovw=225&amp;tx=168&amp;ty=81&amp;sig=106693641210119782042&amp;page=2&amp;tbnh=145&amp;tbnw=155&amp;start=15&amp;ndsp=22&amp;ved=1t:429,r:18,s:15,i:181" TargetMode="External"/><Relationship Id="rId2" Type="http://schemas.openxmlformats.org/officeDocument/2006/relationships/hyperlink" Target="http://www.google.co.uk/imgres?um=1&amp;hl=en&amp;newwindow=1&amp;sa=X&amp;biw=1292&amp;bih=658&amp;sout=0&amp;tbm=isch&amp;tbnid=9HBS4oWNZPtG5M:&amp;imgrefurl=http://www.fairmeasures.com/issues/employees/&amp;docid=EEVOI58yXC-ceM&amp;imgurl=http://www.fairmeasures.com/images/Group_000001528961Medium_000.jpg&amp;w=700&amp;h=464&amp;ei=iAxcUOzwEMiciAeOpoD4DA&amp;zoom=1&amp;iact=hc&amp;vpx=161&amp;vpy=330&amp;dur=1143&amp;hovh=183&amp;hovw=276&amp;tx=135&amp;ty=93&amp;sig=106693641210119782042&amp;page=1&amp;tbnh=128&amp;tbnw=162&amp;start=0&amp;ndsp=18&amp;ved=1t:429,r:6,s:0,i:156" TargetMode="External"/><Relationship Id="rId16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11" Type="http://schemas.openxmlformats.org/officeDocument/2006/relationships/image" Target="../media/image16.jpeg"/><Relationship Id="rId5" Type="http://schemas.openxmlformats.org/officeDocument/2006/relationships/image" Target="../media/image12.jpeg"/><Relationship Id="rId15" Type="http://schemas.openxmlformats.org/officeDocument/2006/relationships/hyperlink" Target="http://www.google.co.uk/imgres?um=1&amp;hl=en&amp;newwindow=1&amp;sout=0&amp;biw=1292&amp;bih=658&amp;tbm=isch&amp;tbnid=dnDtQP74_TOZ-M:&amp;imgrefurl=http://paulnoblet.mycouncillor.org.uk/2012/01/27/rotherhithe-traffic-news/&amp;docid=e_zZVPX6Y5A1wM&amp;imgurl=http://paulnoblet.mycouncillor.org.uk/files/2012/01/traffic.jpg&amp;w=448&amp;h=327&amp;ei=axpcUOasKemiiAeK7YHYAw&amp;zoom=1&amp;iact=hc&amp;vpx=809&amp;vpy=284&amp;dur=2484&amp;hovh=192&amp;hovw=263&amp;tx=171&amp;ty=104&amp;sig=106693641210119782042&amp;page=2&amp;tbnh=146&amp;tbnw=196&amp;start=18&amp;ndsp=21&amp;ved=1t:429,r:14,s:18,i:243" TargetMode="External"/><Relationship Id="rId10" Type="http://schemas.openxmlformats.org/officeDocument/2006/relationships/image" Target="../media/image15.jpeg"/><Relationship Id="rId4" Type="http://schemas.openxmlformats.org/officeDocument/2006/relationships/hyperlink" Target="http://www.google.co.uk/imgres?um=1&amp;hl=en&amp;newwindow=1&amp;sout=0&amp;biw=1292&amp;bih=658&amp;tbm=isch&amp;tbnid=XRaJlexrM5kKcM:&amp;imgrefurl=http://www.glamour.com/health-fitness/blogs/vitamin-g/2010/10/are-your-co-workers-loud-and-a.html&amp;docid=lbw77jdVpzc_MM&amp;imgurl=http://www.glamour.com/health-fitness/blogs/vitamin-g/1007-noise_vg.jpg&amp;w=299&amp;h=450&amp;ei=oBZcUOXUNIaciAfct4HoDw&amp;zoom=1&amp;iact=hc&amp;vpx=174&amp;vpy=220&amp;dur=1297&amp;hovh=276&amp;hovw=183&amp;tx=102&amp;ty=133&amp;sig=106693641210119782042&amp;page=2&amp;tbnh=143&amp;tbnw=95&amp;start=18&amp;ndsp=24&amp;ved=1t:429,r:0,s:18,i:133" TargetMode="External"/><Relationship Id="rId9" Type="http://schemas.openxmlformats.org/officeDocument/2006/relationships/hyperlink" Target="http://www.google.co.uk/imgres?um=1&amp;hl=en&amp;newwindow=1&amp;sout=0&amp;biw=1292&amp;bih=658&amp;tbm=isch&amp;tbnid=vv_8DMkK-rRwTM:&amp;imgrefurl=http://www.gofreelance.com/blog/future-looks-sunny-as-treasurer-andrew-fraser-tips-more-jobs-5-percent-growth/&amp;docid=7fInczxUAaH2dM&amp;imgurl=http://www.gofreelance.com/blog/wp-content/uploads/2011/06/1307805158-96.jpg&amp;w=530&amp;h=720&amp;ei=ZRZcULquGs2yiQe37IDQAQ&amp;zoom=1&amp;iact=hc&amp;vpx=1051&amp;vpy=277&amp;dur=2121&amp;hovh=262&amp;hovw=193&amp;tx=87&amp;ty=129&amp;sig=106693641210119782042&amp;page=1&amp;tbnh=140&amp;tbnw=104&amp;start=0&amp;ndsp=17&amp;ved=1t:429,r:11,s:0,i:106" TargetMode="External"/><Relationship Id="rId1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684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Gill Sans MT" pitchFamily="34" charset="0"/>
              </a:rPr>
              <a:t>Responsibilities to </a:t>
            </a:r>
            <a:r>
              <a:rPr lang="en-US" sz="4000" b="1" dirty="0" smtClean="0">
                <a:solidFill>
                  <a:srgbClr val="FF0000"/>
                </a:solidFill>
                <a:latin typeface="Gill Sans MT" pitchFamily="34" charset="0"/>
              </a:rPr>
              <a:t>Local Community</a:t>
            </a:r>
            <a:endParaRPr lang="en-US" b="1" dirty="0" smtClean="0">
              <a:solidFill>
                <a:srgbClr val="FF0000"/>
              </a:solidFill>
              <a:latin typeface="Gill Sans MT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Gill Sans MT" pitchFamily="34" charset="0"/>
              </a:rPr>
              <a:t>Offer secure jobs-to reduce fear and </a:t>
            </a:r>
            <a:r>
              <a:rPr lang="en-US" sz="1800" dirty="0" smtClean="0">
                <a:latin typeface="Gill Sans MT" pitchFamily="34" charset="0"/>
              </a:rPr>
              <a:t>uncertainties</a:t>
            </a:r>
          </a:p>
          <a:p>
            <a:endParaRPr lang="en-US" sz="1800" dirty="0" smtClean="0">
              <a:latin typeface="Gill Sans MT" pitchFamily="34" charset="0"/>
            </a:endParaRPr>
          </a:p>
          <a:p>
            <a:r>
              <a:rPr lang="en-US" sz="1800" dirty="0" smtClean="0">
                <a:latin typeface="Gill Sans MT" pitchFamily="34" charset="0"/>
              </a:rPr>
              <a:t>Provide community support and sponsor projects to get </a:t>
            </a:r>
            <a:r>
              <a:rPr lang="en-US" sz="1800" dirty="0" err="1" smtClean="0">
                <a:latin typeface="Gill Sans MT" pitchFamily="34" charset="0"/>
              </a:rPr>
              <a:t>favourable</a:t>
            </a:r>
            <a:r>
              <a:rPr lang="en-US" sz="1800" dirty="0" smtClean="0">
                <a:latin typeface="Gill Sans MT" pitchFamily="34" charset="0"/>
              </a:rPr>
              <a:t> decisions from local officials as local councils only </a:t>
            </a:r>
            <a:r>
              <a:rPr lang="en-US" sz="1800" dirty="0" smtClean="0">
                <a:solidFill>
                  <a:srgbClr val="FF0000"/>
                </a:solidFill>
                <a:latin typeface="Gill Sans MT" pitchFamily="34" charset="0"/>
              </a:rPr>
              <a:t>award contracts </a:t>
            </a:r>
            <a:r>
              <a:rPr lang="en-US" sz="1800" dirty="0" smtClean="0">
                <a:latin typeface="Gill Sans MT" pitchFamily="34" charset="0"/>
              </a:rPr>
              <a:t>to firms with a history of community involvement</a:t>
            </a:r>
          </a:p>
        </p:txBody>
      </p:sp>
      <p:sp>
        <p:nvSpPr>
          <p:cNvPr id="1536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Positive responses from local </a:t>
            </a:r>
            <a:r>
              <a:rPr lang="en-US" sz="2400" dirty="0" smtClean="0">
                <a:latin typeface="Gill Sans MT" pitchFamily="34" charset="0"/>
              </a:rPr>
              <a:t>government administration</a:t>
            </a:r>
          </a:p>
          <a:p>
            <a:pPr marL="0" indent="0">
              <a:buNone/>
            </a:pPr>
            <a:endParaRPr lang="en-US" sz="2400" dirty="0" smtClean="0">
              <a:latin typeface="Gill Sans MT" pitchFamily="34" charset="0"/>
            </a:endParaRPr>
          </a:p>
          <a:p>
            <a:r>
              <a:rPr lang="en-US" sz="2400" dirty="0" smtClean="0">
                <a:latin typeface="Gill Sans MT" pitchFamily="34" charset="0"/>
              </a:rPr>
              <a:t>Local communities might accept some negative effects from a community supportive firm</a:t>
            </a:r>
          </a:p>
        </p:txBody>
      </p:sp>
      <p:sp>
        <p:nvSpPr>
          <p:cNvPr id="5" name="Right Arrow 4"/>
          <p:cNvSpPr/>
          <p:nvPr/>
        </p:nvSpPr>
        <p:spPr>
          <a:xfrm>
            <a:off x="3563888" y="4220178"/>
            <a:ext cx="1049775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8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Gill Sans MT" pitchFamily="34" charset="0"/>
              </a:rPr>
              <a:t>Responsibilities to </a:t>
            </a:r>
            <a:r>
              <a:rPr lang="en-US" sz="4000" b="1" dirty="0" smtClean="0">
                <a:solidFill>
                  <a:srgbClr val="FF0000"/>
                </a:solidFill>
                <a:latin typeface="Gill Sans MT" pitchFamily="34" charset="0"/>
              </a:rPr>
              <a:t>Government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Meet ALL legal </a:t>
            </a:r>
            <a:r>
              <a:rPr lang="en-US" sz="2400" dirty="0" smtClean="0">
                <a:latin typeface="Gill Sans MT" pitchFamily="34" charset="0"/>
              </a:rPr>
              <a:t>obligations:</a:t>
            </a:r>
          </a:p>
          <a:p>
            <a:pPr lvl="1"/>
            <a:r>
              <a:rPr lang="en-US" sz="2000" dirty="0" smtClean="0">
                <a:latin typeface="Gill Sans MT" pitchFamily="34" charset="0"/>
              </a:rPr>
              <a:t>pay </a:t>
            </a:r>
            <a:r>
              <a:rPr lang="en-US" sz="2000" dirty="0" smtClean="0">
                <a:latin typeface="Gill Sans MT" pitchFamily="34" charset="0"/>
              </a:rPr>
              <a:t>taxes on time </a:t>
            </a:r>
            <a:endParaRPr lang="en-US" sz="2000" dirty="0" smtClean="0">
              <a:latin typeface="Gill Sans MT" pitchFamily="34" charset="0"/>
            </a:endParaRPr>
          </a:p>
          <a:p>
            <a:pPr lvl="1"/>
            <a:r>
              <a:rPr lang="en-US" sz="2000" dirty="0" smtClean="0">
                <a:latin typeface="Gill Sans MT" pitchFamily="34" charset="0"/>
              </a:rPr>
              <a:t>complete </a:t>
            </a:r>
            <a:r>
              <a:rPr lang="en-US" sz="2000" dirty="0" smtClean="0">
                <a:latin typeface="Gill Sans MT" pitchFamily="34" charset="0"/>
              </a:rPr>
              <a:t>surveys as and when requested</a:t>
            </a:r>
          </a:p>
        </p:txBody>
      </p:sp>
      <p:sp>
        <p:nvSpPr>
          <p:cNvPr id="16388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Gill Sans MT" pitchFamily="34" charset="0"/>
              </a:rPr>
              <a:t>Government </a:t>
            </a:r>
            <a:r>
              <a:rPr lang="en-US" sz="2000" dirty="0" smtClean="0">
                <a:latin typeface="Gill Sans MT" pitchFamily="34" charset="0"/>
              </a:rPr>
              <a:t>contracts may be </a:t>
            </a:r>
            <a:r>
              <a:rPr lang="en-US" sz="2000" dirty="0" smtClean="0">
                <a:latin typeface="Gill Sans MT" pitchFamily="34" charset="0"/>
              </a:rPr>
              <a:t>forthcoming</a:t>
            </a:r>
          </a:p>
          <a:p>
            <a:endParaRPr lang="en-US" sz="2000" dirty="0" smtClean="0">
              <a:latin typeface="Gill Sans MT" pitchFamily="34" charset="0"/>
            </a:endParaRPr>
          </a:p>
          <a:p>
            <a:r>
              <a:rPr lang="en-US" sz="2000" dirty="0" smtClean="0">
                <a:latin typeface="Gill Sans MT" pitchFamily="34" charset="0"/>
              </a:rPr>
              <a:t>Possible subsidies and </a:t>
            </a:r>
            <a:r>
              <a:rPr lang="en-US" sz="2000" dirty="0" smtClean="0">
                <a:latin typeface="Gill Sans MT" pitchFamily="34" charset="0"/>
              </a:rPr>
              <a:t>grants</a:t>
            </a:r>
          </a:p>
          <a:p>
            <a:endParaRPr lang="en-US" sz="2000" dirty="0" smtClean="0">
              <a:latin typeface="Gill Sans MT" pitchFamily="34" charset="0"/>
            </a:endParaRPr>
          </a:p>
          <a:p>
            <a:r>
              <a:rPr lang="en-US" sz="2000" dirty="0" err="1" smtClean="0">
                <a:latin typeface="Gill Sans MT" pitchFamily="34" charset="0"/>
              </a:rPr>
              <a:t>Licences</a:t>
            </a:r>
            <a:r>
              <a:rPr lang="en-US" sz="2000" dirty="0" smtClean="0">
                <a:latin typeface="Gill Sans MT" pitchFamily="34" charset="0"/>
              </a:rPr>
              <a:t> (to expand) are more likely to be granted for a  business that meets all its wider responsibilities to society</a:t>
            </a:r>
          </a:p>
        </p:txBody>
      </p:sp>
      <p:sp>
        <p:nvSpPr>
          <p:cNvPr id="5" name="Right Arrow 4"/>
          <p:cNvSpPr/>
          <p:nvPr/>
        </p:nvSpPr>
        <p:spPr>
          <a:xfrm>
            <a:off x="3563888" y="3068960"/>
            <a:ext cx="1049775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28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Gill Sans MT" pitchFamily="34" charset="0"/>
              </a:rPr>
              <a:t>Corporate Social Responsibility (CSR)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 smtClean="0">
                <a:latin typeface="Gill Sans MT" pitchFamily="34" charset="0"/>
              </a:rPr>
              <a:t>CSR policy functions as a built-in, self-regulating mechanism whereby a business monitors and ensures its active compliance with the spirit of the law and ethical standards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smtClean="0">
                <a:latin typeface="Gill Sans MT" pitchFamily="34" charset="0"/>
              </a:rPr>
              <a:t>The goal of CSR is to embrace responsibility for the company's actions and encourage a positive impact through its activities on the environment, consumers, employees, communities and all other stakeholders  </a:t>
            </a:r>
          </a:p>
        </p:txBody>
      </p:sp>
    </p:spTree>
    <p:extLst>
      <p:ext uri="{BB962C8B-B14F-4D97-AF65-F5344CB8AC3E}">
        <p14:creationId xmlns:p14="http://schemas.microsoft.com/office/powerpoint/2010/main" val="4878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Social Audits/SA’s </a:t>
            </a:r>
            <a:r>
              <a:rPr lang="en-US" sz="2400" dirty="0" smtClean="0">
                <a:latin typeface="Gill Sans MT" pitchFamily="34" charset="0"/>
              </a:rPr>
              <a:t>(</a:t>
            </a:r>
            <a:r>
              <a:rPr lang="en-US" sz="2400" dirty="0" smtClean="0">
                <a:latin typeface="Gill Sans MT" pitchFamily="34" charset="0"/>
              </a:rPr>
              <a:t>independent annual check of a firm’s CSR)</a:t>
            </a:r>
          </a:p>
        </p:txBody>
      </p:sp>
      <p:pic>
        <p:nvPicPr>
          <p:cNvPr id="21513" name="Picture 9" descr="ANd9GcQMTnwTGYeC4zWq3lthD1PVV9o8WrZ9U1U8RIHkG4bIwltV2X0QZ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5" y="1700808"/>
            <a:ext cx="6139629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102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smtClean="0">
                <a:latin typeface="Gill Sans MT" pitchFamily="34" charset="0"/>
              </a:rPr>
              <a:t>Can Businesses satisfy ALL stakeholder groups?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495800" cy="5257800"/>
          </a:xfrm>
        </p:spPr>
        <p:txBody>
          <a:bodyPr/>
          <a:lstStyle/>
          <a:p>
            <a:r>
              <a:rPr lang="en-US" sz="1800" dirty="0" smtClean="0">
                <a:latin typeface="Gill Sans MT" pitchFamily="34" charset="0"/>
              </a:rPr>
              <a:t>Traditional ‘Shareholder Approach’ sees duties being met to others as reducing </a:t>
            </a:r>
            <a:r>
              <a:rPr lang="en-US" sz="1800" dirty="0" smtClean="0">
                <a:latin typeface="Gill Sans MT" pitchFamily="34" charset="0"/>
              </a:rPr>
              <a:t>profits</a:t>
            </a:r>
          </a:p>
          <a:p>
            <a:endParaRPr lang="en-US" sz="1800" dirty="0" smtClean="0">
              <a:latin typeface="Gill Sans MT" pitchFamily="34" charset="0"/>
            </a:endParaRPr>
          </a:p>
          <a:p>
            <a:r>
              <a:rPr lang="en-US" sz="1800" dirty="0" smtClean="0">
                <a:latin typeface="Gill Sans MT" pitchFamily="34" charset="0"/>
              </a:rPr>
              <a:t>Modern, inclusive ‘Stakeholder Approach’ sees LR gains that also benefit shareholders </a:t>
            </a:r>
            <a:endParaRPr lang="en-US" sz="1800" dirty="0" smtClean="0">
              <a:latin typeface="Gill Sans MT" pitchFamily="34" charset="0"/>
            </a:endParaRPr>
          </a:p>
          <a:p>
            <a:endParaRPr lang="en-US" sz="1800" dirty="0" smtClean="0">
              <a:latin typeface="Gill Sans MT" pitchFamily="34" charset="0"/>
            </a:endParaRPr>
          </a:p>
          <a:p>
            <a:r>
              <a:rPr lang="en-US" sz="1800" dirty="0" smtClean="0">
                <a:latin typeface="Gill Sans MT" pitchFamily="34" charset="0"/>
              </a:rPr>
              <a:t>We also have seen occasions where one group loses out to the benefit of others-many business decisions are like this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495800" cy="4525963"/>
          </a:xfrm>
        </p:spPr>
        <p:txBody>
          <a:bodyPr/>
          <a:lstStyle/>
          <a:p>
            <a:r>
              <a:rPr lang="en-US" sz="1800" dirty="0" smtClean="0">
                <a:latin typeface="Gill Sans MT" pitchFamily="34" charset="0"/>
              </a:rPr>
              <a:t>COMPROMISE is often the answer with management basing decisions on PRIORITIES-shareholders will always figure highly </a:t>
            </a:r>
            <a:r>
              <a:rPr lang="en-US" sz="1800" dirty="0" smtClean="0">
                <a:latin typeface="Gill Sans MT" pitchFamily="34" charset="0"/>
              </a:rPr>
              <a:t>here</a:t>
            </a:r>
          </a:p>
          <a:p>
            <a:endParaRPr lang="en-US" sz="1800" dirty="0" smtClean="0">
              <a:latin typeface="Gill Sans MT" pitchFamily="34" charset="0"/>
            </a:endParaRPr>
          </a:p>
          <a:p>
            <a:r>
              <a:rPr lang="en-US" sz="1800" dirty="0" smtClean="0">
                <a:latin typeface="Gill Sans MT" pitchFamily="34" charset="0"/>
              </a:rPr>
              <a:t>Getting these decisions right is one of the justifications of why management are often paid such high salaries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4648200" y="6172200"/>
            <a:ext cx="411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Gill Sans MT" pitchFamily="34" charset="0"/>
              </a:rPr>
              <a:t>Task 5.5 on page 80</a:t>
            </a:r>
          </a:p>
        </p:txBody>
      </p:sp>
      <p:pic>
        <p:nvPicPr>
          <p:cNvPr id="36872" name="Picture 8" descr="ANd9GcSNPQG0XhAUQQGTCvl70pkr-sxT8x518cXGK9dAHRVTMpPtcfO0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029200"/>
            <a:ext cx="42672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97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8570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pic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5" y="3501008"/>
            <a:ext cx="3776537" cy="2778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3" descr="201207110657738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804453"/>
            <a:ext cx="4404093" cy="212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ANd9GcS_A8qlDm30hnp7ZM8ijRHF0aCjcxIB3Ru4jFLAKyX7PS83ika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0" y="3501008"/>
            <a:ext cx="4410759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454722" y="260648"/>
            <a:ext cx="4378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Who is affected by the following businesses?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696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124744"/>
            <a:ext cx="8496944" cy="457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Gill Sans MT" pitchFamily="34" charset="0"/>
              </a:rPr>
              <a:t>Shareholders/Owners</a:t>
            </a:r>
            <a:r>
              <a:rPr lang="en-US" sz="2000" dirty="0" smtClean="0">
                <a:solidFill>
                  <a:srgbClr val="FF0000"/>
                </a:solidFill>
                <a:latin typeface="Gill Sans MT" pitchFamily="34" charset="0"/>
              </a:rPr>
              <a:t> </a:t>
            </a:r>
            <a:r>
              <a:rPr lang="en-US" sz="2000" dirty="0" smtClean="0">
                <a:latin typeface="Gill Sans MT" pitchFamily="34" charset="0"/>
              </a:rPr>
              <a:t>- who want short-term profit and long-term growth, helped by a positive image</a:t>
            </a:r>
          </a:p>
          <a:p>
            <a:pPr algn="ctr">
              <a:lnSpc>
                <a:spcPct val="90000"/>
              </a:lnSpc>
            </a:pPr>
            <a:endParaRPr lang="en-US" sz="2000" dirty="0" smtClean="0">
              <a:latin typeface="Gill Sans MT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Gill Sans MT" pitchFamily="34" charset="0"/>
              </a:rPr>
              <a:t>Staff </a:t>
            </a:r>
            <a:r>
              <a:rPr lang="en-US" sz="2000" dirty="0" smtClean="0">
                <a:latin typeface="Gill Sans MT" pitchFamily="34" charset="0"/>
              </a:rPr>
              <a:t>- who want, wages, job security and good prospects</a:t>
            </a:r>
          </a:p>
          <a:p>
            <a:pPr algn="ctr">
              <a:lnSpc>
                <a:spcPct val="90000"/>
              </a:lnSpc>
            </a:pPr>
            <a:endParaRPr lang="en-US" sz="2000" dirty="0" smtClean="0">
              <a:latin typeface="Gill Sans MT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Gill Sans MT" pitchFamily="34" charset="0"/>
              </a:rPr>
              <a:t>Customers </a:t>
            </a:r>
            <a:r>
              <a:rPr lang="en-US" sz="2000" dirty="0" smtClean="0">
                <a:latin typeface="Gill Sans MT" pitchFamily="34" charset="0"/>
              </a:rPr>
              <a:t>- want good products and low prices</a:t>
            </a:r>
          </a:p>
          <a:p>
            <a:pPr algn="ctr">
              <a:lnSpc>
                <a:spcPct val="90000"/>
              </a:lnSpc>
            </a:pPr>
            <a:endParaRPr lang="en-US" sz="2000" dirty="0" smtClean="0">
              <a:latin typeface="Gill Sans MT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Gill Sans MT" pitchFamily="34" charset="0"/>
              </a:rPr>
              <a:t>Creditors </a:t>
            </a:r>
            <a:r>
              <a:rPr lang="en-US" sz="2000" dirty="0" smtClean="0">
                <a:latin typeface="Gill Sans MT" pitchFamily="34" charset="0"/>
              </a:rPr>
              <a:t>- want profit, growth, paid on time</a:t>
            </a:r>
          </a:p>
          <a:p>
            <a:pPr algn="ctr">
              <a:lnSpc>
                <a:spcPct val="90000"/>
              </a:lnSpc>
            </a:pPr>
            <a:endParaRPr lang="en-US" sz="2000" dirty="0" smtClean="0">
              <a:latin typeface="Gill Sans MT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Gill Sans MT" pitchFamily="34" charset="0"/>
              </a:rPr>
              <a:t>Local People/Community</a:t>
            </a:r>
            <a:r>
              <a:rPr lang="en-US" sz="2000" dirty="0" smtClean="0">
                <a:latin typeface="Gill Sans MT" pitchFamily="34" charset="0"/>
              </a:rPr>
              <a:t>-want jobs, trade and no pollution</a:t>
            </a:r>
          </a:p>
          <a:p>
            <a:pPr algn="ctr">
              <a:lnSpc>
                <a:spcPct val="90000"/>
              </a:lnSpc>
            </a:pPr>
            <a:endParaRPr lang="en-US" sz="2000" dirty="0" smtClean="0">
              <a:latin typeface="Gill Sans MT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Gill Sans MT" pitchFamily="34" charset="0"/>
              </a:rPr>
              <a:t>Government</a:t>
            </a:r>
            <a:r>
              <a:rPr lang="en-US" sz="2000" dirty="0" smtClean="0">
                <a:solidFill>
                  <a:srgbClr val="161613"/>
                </a:solidFill>
                <a:latin typeface="Gill Sans MT" pitchFamily="34" charset="0"/>
              </a:rPr>
              <a:t> - </a:t>
            </a:r>
            <a:r>
              <a:rPr lang="en-US" sz="2000" dirty="0" smtClean="0">
                <a:latin typeface="Gill Sans MT" pitchFamily="34" charset="0"/>
              </a:rPr>
              <a:t>wants taxes, growth, exports and status</a:t>
            </a:r>
          </a:p>
          <a:p>
            <a:pPr algn="ctr">
              <a:lnSpc>
                <a:spcPct val="90000"/>
              </a:lnSpc>
            </a:pPr>
            <a:endParaRPr lang="en-US" sz="2000" dirty="0" smtClean="0">
              <a:latin typeface="Gill Sans MT" pitchFamily="34" charset="0"/>
            </a:endParaRPr>
          </a:p>
          <a:p>
            <a:pPr algn="ctr">
              <a:lnSpc>
                <a:spcPct val="90000"/>
              </a:lnSpc>
            </a:pPr>
            <a:endParaRPr lang="en-US" sz="2000" dirty="0" smtClean="0">
              <a:latin typeface="Gill Sans MT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sz="2000" dirty="0" smtClean="0">
                <a:latin typeface="Gill Sans MT" pitchFamily="34" charset="0"/>
              </a:rPr>
              <a:t>Note-</a:t>
            </a:r>
            <a:r>
              <a:rPr lang="en-US" sz="2000" dirty="0" smtClean="0">
                <a:solidFill>
                  <a:srgbClr val="161613"/>
                </a:solidFill>
                <a:latin typeface="Gill Sans MT" pitchFamily="34" charset="0"/>
              </a:rPr>
              <a:t>a person can belong to several stakeholder groups</a:t>
            </a:r>
            <a:endParaRPr lang="en-GB" sz="20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18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ANd9GcRfYKyPge9oV0014LdlVxNxKnqt4Ogaob8HUBdodbZmq36_QVN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35896" y="351592"/>
            <a:ext cx="2376264" cy="2756466"/>
          </a:xfrm>
          <a:prstGeom prst="rect">
            <a:avLst/>
          </a:prstGeom>
          <a:noFill/>
        </p:spPr>
      </p:pic>
      <p:pic>
        <p:nvPicPr>
          <p:cNvPr id="3" name="il_fi" descr="s_1218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52" y="332656"/>
            <a:ext cx="2975520" cy="2328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2" descr="ANd9GcREdPP_RPoFmMuyPCy_FawlJwANHD2eRgdIpDvLTQrc1snMtbI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0267" y="351592"/>
            <a:ext cx="1908017" cy="1493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 descr="ANd9GcRQ_ofGcVhRruf24wlhF5CqTZv0OO64Pot8RVccCyigNVzwunm1Q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52" y="3243255"/>
            <a:ext cx="2327448" cy="3214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6" descr="ANd9GcT_v7vrBPKyuzsmd9ztzlynkYsbzy_gwe3sPCFD3q_LDXr2yE9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856" y="4780950"/>
            <a:ext cx="1905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8" descr="ANd9GcTN3z7J4kdbzeO98tBom7lwcTNozIUDh_F_F-WBBba05s-RWHj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176" y="3329328"/>
            <a:ext cx="3144224" cy="3144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0" descr="ANd9GcSnGrpqzWgFV-Xyq8UV5epgNafpQ_EDVph7gxlhc0B8QBo8wOuI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856" y="2019641"/>
            <a:ext cx="190500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291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Gill Sans MT" pitchFamily="34" charset="0"/>
              </a:rPr>
              <a:t>Business Decision-Build New Building</a:t>
            </a:r>
          </a:p>
        </p:txBody>
      </p:sp>
      <p:pic>
        <p:nvPicPr>
          <p:cNvPr id="9219" name="rg_hi" descr="https://encrypted-tbn2.gstatic.com/images?q=tbn:ANd9GcSjQymcaCjAOvgCcmCXl-nHjhj92IAEaX7PZC0y3-11Zudu0PbL">
            <a:hlinkClick r:id="rId2"/>
          </p:cNvPr>
          <p:cNvPicPr>
            <a:picLocks noGrp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266825"/>
            <a:ext cx="1752600" cy="1752600"/>
          </a:xfrm>
        </p:spPr>
      </p:pic>
      <p:pic>
        <p:nvPicPr>
          <p:cNvPr id="8" name="rg_hi" descr="https://encrypted-tbn1.gstatic.com/images?q=tbn:ANd9GcQrIG-28PfUV76s6lxOVs8Dv41UtDpefXfBXJtEvOrY0q9QONdbPQ">
            <a:hlinkClick r:id="rId4"/>
          </p:cNvPr>
          <p:cNvPicPr>
            <a:picLocks noGrp="1"/>
          </p:cNvPicPr>
          <p:nvPr>
            <p:ph sz="half"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40352" y="1388368"/>
            <a:ext cx="1162050" cy="1752600"/>
          </a:xfrm>
        </p:spPr>
      </p:pic>
      <p:pic>
        <p:nvPicPr>
          <p:cNvPr id="9220" name="il_fi" descr="http://www.real-estate-marketing-link.info/image-files/local_community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140968"/>
            <a:ext cx="17526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rg_hi" descr="https://encrypted-tbn2.gstatic.com/images?q=tbn:ANd9GcSBHwJrnbwXpLE3OyclH-1I9R7k7SDCFJVQXgS35YfqVeeZj5YvOA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178424"/>
            <a:ext cx="1752600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rg_hi" descr="https://encrypted-tbn0.gstatic.com/images?q=tbn:ANd9GcSHXYsOwFxN1NERy-BHHCVZyCfreXzPU2Oa4qSFpgfoeF42Sfc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0968"/>
            <a:ext cx="183991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8" descr="http://www.chinatoday.com/fin/mon/rmb100new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676400"/>
            <a:ext cx="2140957" cy="672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rg_hi" descr="https://encrypted-tbn2.gstatic.com/images?q=tbn:ANd9GcR-zF3J07RDd6_r1mqmnfaglaCEmLAvnyt6UMh0vquCTnWD-xLA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2" y="5257800"/>
            <a:ext cx="1905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l_fi" descr="http://actasifblog.com/wp-content/uploads/2010/05/bored20worker15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8204" y="5178424"/>
            <a:ext cx="2074863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rg_hi" descr="https://encrypted-tbn1.gstatic.com/images?q=tbn:ANd9GcR7sEJKK3eYU3Dn9QNqh18k9Ue0e4atE4VqQED-BDTNR6Ts4_Du">
            <a:hlinkClick r:id="rId15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297367"/>
            <a:ext cx="2133600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403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" pitchFamily="34" charset="0"/>
              </a:rPr>
              <a:t>Responsibilities to </a:t>
            </a:r>
            <a:r>
              <a:rPr lang="en-US" b="1" dirty="0" smtClean="0">
                <a:solidFill>
                  <a:srgbClr val="FF0000"/>
                </a:solidFill>
                <a:latin typeface="Gill Sans MT" pitchFamily="34" charset="0"/>
              </a:rPr>
              <a:t>Customers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628800"/>
            <a:ext cx="40386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Gill Sans MT" pitchFamily="34" charset="0"/>
              </a:rPr>
              <a:t>To meet customers’ needs and wants at affordable </a:t>
            </a:r>
            <a:r>
              <a:rPr lang="en-US" sz="2000" dirty="0" smtClean="0">
                <a:latin typeface="Gill Sans MT" pitchFamily="34" charset="0"/>
              </a:rPr>
              <a:t>prices</a:t>
            </a:r>
          </a:p>
          <a:p>
            <a:pPr marL="0" indent="0">
              <a:buNone/>
            </a:pPr>
            <a:endParaRPr lang="en-US" sz="2000" dirty="0" smtClean="0">
              <a:latin typeface="Gill Sans MT" pitchFamily="34" charset="0"/>
            </a:endParaRPr>
          </a:p>
          <a:p>
            <a:r>
              <a:rPr lang="en-US" sz="2000" dirty="0" smtClean="0">
                <a:latin typeface="Gill Sans MT" pitchFamily="34" charset="0"/>
              </a:rPr>
              <a:t>Not to </a:t>
            </a:r>
            <a:r>
              <a:rPr lang="en-US" sz="2000" dirty="0" smtClean="0">
                <a:latin typeface="Gill Sans MT" pitchFamily="34" charset="0"/>
              </a:rPr>
              <a:t>mislead/Lie</a:t>
            </a:r>
          </a:p>
          <a:p>
            <a:pPr marL="0" indent="0">
              <a:buNone/>
            </a:pPr>
            <a:endParaRPr lang="en-US" sz="2000" dirty="0" smtClean="0">
              <a:latin typeface="Gill Sans MT" pitchFamily="34" charset="0"/>
            </a:endParaRPr>
          </a:p>
          <a:p>
            <a:r>
              <a:rPr lang="en-US" sz="2000" dirty="0" smtClean="0">
                <a:latin typeface="Gill Sans MT" pitchFamily="34" charset="0"/>
              </a:rPr>
              <a:t>Not to </a:t>
            </a:r>
            <a:r>
              <a:rPr lang="en-US" sz="2000" dirty="0" err="1" smtClean="0">
                <a:latin typeface="Gill Sans MT" pitchFamily="34" charset="0"/>
              </a:rPr>
              <a:t>pressurise</a:t>
            </a:r>
            <a:r>
              <a:rPr lang="en-US" sz="2000" dirty="0" smtClean="0">
                <a:latin typeface="Gill Sans MT" pitchFamily="34" charset="0"/>
              </a:rPr>
              <a:t> vulnerable people</a:t>
            </a:r>
          </a:p>
          <a:p>
            <a:endParaRPr lang="en-US" dirty="0" smtClean="0">
              <a:latin typeface="Gill Sans MT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8024" y="1628800"/>
            <a:ext cx="40386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Gill Sans MT" pitchFamily="34" charset="0"/>
              </a:rPr>
              <a:t>Consumer </a:t>
            </a:r>
            <a:r>
              <a:rPr lang="en-US" sz="2000" dirty="0" smtClean="0">
                <a:latin typeface="Gill Sans MT" pitchFamily="34" charset="0"/>
              </a:rPr>
              <a:t>loyalty</a:t>
            </a:r>
          </a:p>
          <a:p>
            <a:pPr marL="0" indent="0">
              <a:buNone/>
            </a:pPr>
            <a:endParaRPr lang="en-US" sz="2000" dirty="0" smtClean="0">
              <a:latin typeface="Gill Sans MT" pitchFamily="34" charset="0"/>
            </a:endParaRPr>
          </a:p>
          <a:p>
            <a:r>
              <a:rPr lang="en-US" sz="2000" dirty="0" smtClean="0">
                <a:latin typeface="Gill Sans MT" pitchFamily="34" charset="0"/>
              </a:rPr>
              <a:t>Repeat </a:t>
            </a:r>
            <a:r>
              <a:rPr lang="en-US" sz="2000" dirty="0" smtClean="0">
                <a:latin typeface="Gill Sans MT" pitchFamily="34" charset="0"/>
              </a:rPr>
              <a:t>purchases</a:t>
            </a:r>
          </a:p>
          <a:p>
            <a:pPr marL="0" indent="0">
              <a:buNone/>
            </a:pPr>
            <a:endParaRPr lang="en-US" sz="2000" dirty="0" smtClean="0">
              <a:latin typeface="Gill Sans MT" pitchFamily="34" charset="0"/>
            </a:endParaRPr>
          </a:p>
          <a:p>
            <a:r>
              <a:rPr lang="en-US" sz="2000" dirty="0" smtClean="0">
                <a:latin typeface="Gill Sans MT" pitchFamily="34" charset="0"/>
              </a:rPr>
              <a:t>Good publicity, including “word-of-mouth” </a:t>
            </a:r>
            <a:r>
              <a:rPr lang="en-US" sz="2000" dirty="0" smtClean="0">
                <a:latin typeface="Gill Sans MT" pitchFamily="34" charset="0"/>
              </a:rPr>
              <a:t>recommendations</a:t>
            </a:r>
          </a:p>
          <a:p>
            <a:pPr marL="0" indent="0">
              <a:buNone/>
            </a:pPr>
            <a:endParaRPr lang="en-US" sz="2000" dirty="0" smtClean="0">
              <a:latin typeface="Gill Sans MT" pitchFamily="34" charset="0"/>
            </a:endParaRPr>
          </a:p>
          <a:p>
            <a:r>
              <a:rPr lang="en-US" sz="2000" dirty="0" smtClean="0">
                <a:latin typeface="Gill Sans MT" pitchFamily="34" charset="0"/>
              </a:rPr>
              <a:t>Good customer feedback which helps improve  further goods and services</a:t>
            </a:r>
          </a:p>
          <a:p>
            <a:endParaRPr lang="en-US" sz="2000" dirty="0" smtClean="0">
              <a:latin typeface="Gill Sans MT" pitchFamily="34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3419871" y="3933056"/>
            <a:ext cx="1049775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5"/>
          <p:cNvSpPr/>
          <p:nvPr/>
        </p:nvSpPr>
        <p:spPr>
          <a:xfrm>
            <a:off x="3491239" y="2564904"/>
            <a:ext cx="978408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64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Gill Sans MT" pitchFamily="34" charset="0"/>
              </a:rPr>
              <a:t>Responsibilities to </a:t>
            </a:r>
            <a:r>
              <a:rPr lang="en-US" sz="3600" b="1" dirty="0" smtClean="0">
                <a:solidFill>
                  <a:srgbClr val="FF0000"/>
                </a:solidFill>
                <a:latin typeface="Gill Sans MT" pitchFamily="34" charset="0"/>
              </a:rPr>
              <a:t>Suppliers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628800"/>
            <a:ext cx="40386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Gill Sans MT" pitchFamily="34" charset="0"/>
              </a:rPr>
              <a:t>Good sources of supplies of components and raw materials must be found ,as these will influence the quality of your end </a:t>
            </a:r>
            <a:r>
              <a:rPr lang="en-US" sz="2000" dirty="0" smtClean="0">
                <a:latin typeface="Gill Sans MT" pitchFamily="34" charset="0"/>
              </a:rPr>
              <a:t>product</a:t>
            </a:r>
          </a:p>
          <a:p>
            <a:endParaRPr lang="en-US" sz="2000" dirty="0" smtClean="0">
              <a:latin typeface="Gill Sans MT" pitchFamily="34" charset="0"/>
            </a:endParaRPr>
          </a:p>
          <a:p>
            <a:r>
              <a:rPr lang="en-US" sz="2000" dirty="0" smtClean="0">
                <a:latin typeface="Gill Sans MT" pitchFamily="34" charset="0"/>
              </a:rPr>
              <a:t>In return a firm </a:t>
            </a:r>
            <a:r>
              <a:rPr lang="en-US" sz="2000" dirty="0" smtClean="0">
                <a:latin typeface="Gill Sans MT" pitchFamily="34" charset="0"/>
              </a:rPr>
              <a:t>should, pay promptly, place </a:t>
            </a:r>
            <a:r>
              <a:rPr lang="en-US" sz="2000" dirty="0" smtClean="0">
                <a:latin typeface="Gill Sans MT" pitchFamily="34" charset="0"/>
              </a:rPr>
              <a:t>regular orders and offer long-term contracts</a:t>
            </a:r>
          </a:p>
        </p:txBody>
      </p:sp>
      <p:sp>
        <p:nvSpPr>
          <p:cNvPr id="13316" name="Content Placeholder 3"/>
          <p:cNvSpPr>
            <a:spLocks noGrp="1"/>
          </p:cNvSpPr>
          <p:nvPr>
            <p:ph sz="half" idx="2"/>
          </p:nvPr>
        </p:nvSpPr>
        <p:spPr>
          <a:xfrm>
            <a:off x="4925888" y="1412776"/>
            <a:ext cx="4038600" cy="4525963"/>
          </a:xfrm>
        </p:spPr>
        <p:txBody>
          <a:bodyPr>
            <a:normAutofit/>
          </a:bodyPr>
          <a:lstStyle/>
          <a:p>
            <a:endParaRPr lang="en-US" sz="2000" dirty="0" smtClean="0">
              <a:latin typeface="Gill Sans MT" pitchFamily="34" charset="0"/>
            </a:endParaRPr>
          </a:p>
          <a:p>
            <a:endParaRPr lang="en-US" sz="2000" dirty="0">
              <a:latin typeface="Gill Sans MT" pitchFamily="34" charset="0"/>
            </a:endParaRPr>
          </a:p>
          <a:p>
            <a:r>
              <a:rPr lang="en-US" sz="2000" dirty="0" smtClean="0">
                <a:latin typeface="Gill Sans MT" pitchFamily="34" charset="0"/>
              </a:rPr>
              <a:t>Supplier </a:t>
            </a:r>
            <a:r>
              <a:rPr lang="en-US" sz="2000" dirty="0" smtClean="0">
                <a:latin typeface="Gill Sans MT" pitchFamily="34" charset="0"/>
              </a:rPr>
              <a:t>loyalty- supplier will meet deadlines and meet requests for  ‘special orders’. May offer more reasonable credit terms as well</a:t>
            </a:r>
          </a:p>
        </p:txBody>
      </p:sp>
      <p:sp>
        <p:nvSpPr>
          <p:cNvPr id="5" name="Right Arrow 4"/>
          <p:cNvSpPr/>
          <p:nvPr/>
        </p:nvSpPr>
        <p:spPr>
          <a:xfrm>
            <a:off x="3851920" y="3212976"/>
            <a:ext cx="978408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40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Gill Sans MT" pitchFamily="34" charset="0"/>
              </a:rPr>
              <a:t>Responsibilities to </a:t>
            </a:r>
            <a:r>
              <a:rPr lang="en-US" sz="4000" b="1" dirty="0" smtClean="0">
                <a:solidFill>
                  <a:srgbClr val="FF0000"/>
                </a:solidFill>
                <a:latin typeface="Gill Sans MT" pitchFamily="34" charset="0"/>
              </a:rPr>
              <a:t>Employees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1910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Gill Sans MT" pitchFamily="34" charset="0"/>
              </a:rPr>
              <a:t>Meet </a:t>
            </a:r>
            <a:r>
              <a:rPr lang="en-US" sz="2000" b="1" dirty="0" smtClean="0">
                <a:solidFill>
                  <a:srgbClr val="FF0000"/>
                </a:solidFill>
                <a:latin typeface="Gill Sans MT" pitchFamily="34" charset="0"/>
              </a:rPr>
              <a:t>legal obligations </a:t>
            </a:r>
            <a:r>
              <a:rPr lang="en-US" sz="2000" dirty="0" smtClean="0">
                <a:latin typeface="Gill Sans MT" pitchFamily="34" charset="0"/>
              </a:rPr>
              <a:t>and </a:t>
            </a:r>
            <a:r>
              <a:rPr lang="en-US" sz="2000" dirty="0" smtClean="0">
                <a:solidFill>
                  <a:srgbClr val="FF0000"/>
                </a:solidFill>
                <a:latin typeface="Gill Sans MT" pitchFamily="34" charset="0"/>
              </a:rPr>
              <a:t>responsibilities</a:t>
            </a:r>
            <a:r>
              <a:rPr lang="en-US" sz="2000" dirty="0" smtClean="0">
                <a:latin typeface="Gill Sans MT" pitchFamily="34" charset="0"/>
              </a:rPr>
              <a:t> including: </a:t>
            </a:r>
          </a:p>
          <a:p>
            <a:pPr lvl="1"/>
            <a:r>
              <a:rPr lang="en-US" sz="1600" dirty="0" smtClean="0">
                <a:latin typeface="Gill Sans MT" pitchFamily="34" charset="0"/>
              </a:rPr>
              <a:t>training</a:t>
            </a:r>
            <a:r>
              <a:rPr lang="en-US" sz="1600" dirty="0" smtClean="0">
                <a:latin typeface="Gill Sans MT" pitchFamily="34" charset="0"/>
              </a:rPr>
              <a:t>, </a:t>
            </a:r>
            <a:endParaRPr lang="en-US" sz="1600" dirty="0" smtClean="0">
              <a:latin typeface="Gill Sans MT" pitchFamily="34" charset="0"/>
            </a:endParaRPr>
          </a:p>
          <a:p>
            <a:pPr lvl="1"/>
            <a:r>
              <a:rPr lang="en-US" sz="1600" dirty="0" smtClean="0">
                <a:latin typeface="Gill Sans MT" pitchFamily="34" charset="0"/>
              </a:rPr>
              <a:t>job </a:t>
            </a:r>
            <a:r>
              <a:rPr lang="en-US" sz="1600" dirty="0" smtClean="0">
                <a:latin typeface="Gill Sans MT" pitchFamily="34" charset="0"/>
              </a:rPr>
              <a:t>security, </a:t>
            </a:r>
            <a:endParaRPr lang="en-US" sz="1600" dirty="0" smtClean="0">
              <a:latin typeface="Gill Sans MT" pitchFamily="34" charset="0"/>
            </a:endParaRPr>
          </a:p>
          <a:p>
            <a:pPr lvl="1"/>
            <a:r>
              <a:rPr lang="en-US" sz="1600" dirty="0" smtClean="0">
                <a:latin typeface="Gill Sans MT" pitchFamily="34" charset="0"/>
              </a:rPr>
              <a:t>paying </a:t>
            </a:r>
            <a:r>
              <a:rPr lang="en-US" sz="1600" dirty="0" smtClean="0">
                <a:latin typeface="Gill Sans MT" pitchFamily="34" charset="0"/>
              </a:rPr>
              <a:t>more than the minimum wage (if very low), </a:t>
            </a:r>
            <a:endParaRPr lang="en-US" sz="1600" dirty="0" smtClean="0">
              <a:latin typeface="Gill Sans MT" pitchFamily="34" charset="0"/>
            </a:endParaRPr>
          </a:p>
          <a:p>
            <a:pPr lvl="1"/>
            <a:r>
              <a:rPr lang="en-US" sz="1600" dirty="0" smtClean="0">
                <a:latin typeface="Gill Sans MT" pitchFamily="34" charset="0"/>
              </a:rPr>
              <a:t>offering </a:t>
            </a:r>
            <a:r>
              <a:rPr lang="en-US" sz="1600" dirty="0" smtClean="0">
                <a:latin typeface="Gill Sans MT" pitchFamily="34" charset="0"/>
              </a:rPr>
              <a:t>good working conditions and </a:t>
            </a:r>
            <a:endParaRPr lang="en-US" sz="1600" dirty="0" smtClean="0">
              <a:latin typeface="Gill Sans MT" pitchFamily="34" charset="0"/>
            </a:endParaRPr>
          </a:p>
          <a:p>
            <a:pPr lvl="1"/>
            <a:r>
              <a:rPr lang="en-US" sz="1600" dirty="0" smtClean="0">
                <a:latin typeface="Gill Sans MT" pitchFamily="34" charset="0"/>
              </a:rPr>
              <a:t>involving </a:t>
            </a:r>
            <a:r>
              <a:rPr lang="en-US" sz="1600" dirty="0" smtClean="0">
                <a:latin typeface="Gill Sans MT" pitchFamily="34" charset="0"/>
              </a:rPr>
              <a:t>staff in decision-making</a:t>
            </a:r>
          </a:p>
        </p:txBody>
      </p:sp>
      <p:sp>
        <p:nvSpPr>
          <p:cNvPr id="14340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48768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Employer loyalty and low ‘</a:t>
            </a:r>
            <a:r>
              <a:rPr lang="en-US" sz="2400" dirty="0" err="1" smtClean="0">
                <a:latin typeface="Gill Sans MT" pitchFamily="34" charset="0"/>
              </a:rPr>
              <a:t>labour</a:t>
            </a:r>
            <a:r>
              <a:rPr lang="en-US" sz="2400" dirty="0" smtClean="0">
                <a:latin typeface="Gill Sans MT" pitchFamily="34" charset="0"/>
              </a:rPr>
              <a:t>/staff turnover</a:t>
            </a:r>
            <a:r>
              <a:rPr lang="en-US" sz="2400" dirty="0" smtClean="0">
                <a:latin typeface="Gill Sans MT" pitchFamily="34" charset="0"/>
              </a:rPr>
              <a:t>’</a:t>
            </a:r>
          </a:p>
          <a:p>
            <a:endParaRPr lang="en-US" sz="2400" dirty="0" smtClean="0">
              <a:latin typeface="Gill Sans MT" pitchFamily="34" charset="0"/>
            </a:endParaRPr>
          </a:p>
          <a:p>
            <a:r>
              <a:rPr lang="en-US" sz="2400" u="sng" dirty="0" smtClean="0">
                <a:latin typeface="Gill Sans MT" pitchFamily="34" charset="0"/>
              </a:rPr>
              <a:t>Staff who leave in year</a:t>
            </a:r>
            <a:r>
              <a:rPr lang="en-US" sz="2400" dirty="0" smtClean="0">
                <a:latin typeface="Gill Sans MT" pitchFamily="34" charset="0"/>
              </a:rPr>
              <a:t> x100        Number of </a:t>
            </a:r>
            <a:r>
              <a:rPr lang="en-US" sz="2400" dirty="0" smtClean="0">
                <a:latin typeface="Gill Sans MT" pitchFamily="34" charset="0"/>
              </a:rPr>
              <a:t>staff</a:t>
            </a:r>
            <a:endParaRPr lang="en-US" sz="2400" dirty="0" smtClean="0">
              <a:latin typeface="Gill Sans MT" pitchFamily="34" charset="0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572000" y="5662758"/>
            <a:ext cx="3468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 smtClean="0">
                <a:latin typeface="Gill Sans MT" pitchFamily="34" charset="0"/>
              </a:rPr>
              <a:t>Activity 5.3 on page 76</a:t>
            </a:r>
            <a:endParaRPr lang="en-US" sz="2400" b="1" dirty="0">
              <a:latin typeface="Gill Sans MT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419871" y="4175372"/>
            <a:ext cx="1049775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35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523</Words>
  <Application>Microsoft Office PowerPoint</Application>
  <PresentationFormat>On-screen Show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Business Decision-Build New Building</vt:lpstr>
      <vt:lpstr>Responsibilities to Customers</vt:lpstr>
      <vt:lpstr>Responsibilities to Suppliers </vt:lpstr>
      <vt:lpstr>Responsibilities to Employees</vt:lpstr>
      <vt:lpstr>Responsibilities to Local Community</vt:lpstr>
      <vt:lpstr>Responsibilities to Government</vt:lpstr>
      <vt:lpstr>Corporate Social Responsibility (CSR)</vt:lpstr>
      <vt:lpstr>Social Audits/SA’s (independent annual check of a firm’s CSR)</vt:lpstr>
      <vt:lpstr>Can Businesses satisfy ALL stakeholder groups?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Bamford</dc:creator>
  <cp:lastModifiedBy>Carl Bamford</cp:lastModifiedBy>
  <cp:revision>3</cp:revision>
  <dcterms:created xsi:type="dcterms:W3CDTF">2013-10-07T05:11:48Z</dcterms:created>
  <dcterms:modified xsi:type="dcterms:W3CDTF">2013-10-07T05:31:52Z</dcterms:modified>
</cp:coreProperties>
</file>